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Fredok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hBGrz9cRyBjI4CwQvT4nIkcX3m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Fredoka-bold.fntdata"/><Relationship Id="rId6" Type="http://schemas.openxmlformats.org/officeDocument/2006/relationships/slide" Target="slides/slide1.xml"/><Relationship Id="rId18" Type="http://schemas.openxmlformats.org/officeDocument/2006/relationships/font" Target="fonts/Fredok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5728c96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5728c9615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5728c961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55728c9615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5728c961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5728c9615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5728c961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55728c9615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6.png"/><Relationship Id="rId14" Type="http://schemas.openxmlformats.org/officeDocument/2006/relationships/image" Target="../media/image12.png"/><Relationship Id="rId17" Type="http://schemas.openxmlformats.org/officeDocument/2006/relationships/image" Target="../media/image4.png"/><Relationship Id="rId16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ugto.mx/investigacionyposgrado/veranos/images/manuales_2023/Manual2_Rocio_Alfonsina_Lizarraga_Morales_LSystems.pdf" TargetMode="External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21" Type="http://schemas.openxmlformats.org/officeDocument/2006/relationships/hyperlink" Target="https://crh.dev/TreeGenerator/TreeD.html" TargetMode="External"/><Relationship Id="rId13" Type="http://schemas.openxmlformats.org/officeDocument/2006/relationships/image" Target="../media/image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5" Type="http://schemas.openxmlformats.org/officeDocument/2006/relationships/image" Target="../media/image6.png"/><Relationship Id="rId14" Type="http://schemas.openxmlformats.org/officeDocument/2006/relationships/image" Target="../media/image12.png"/><Relationship Id="rId17" Type="http://schemas.openxmlformats.org/officeDocument/2006/relationships/image" Target="../media/image4.png"/><Relationship Id="rId16" Type="http://schemas.openxmlformats.org/officeDocument/2006/relationships/image" Target="../media/image14.png"/><Relationship Id="rId5" Type="http://schemas.openxmlformats.org/officeDocument/2006/relationships/image" Target="../media/image13.png"/><Relationship Id="rId19" Type="http://schemas.openxmlformats.org/officeDocument/2006/relationships/hyperlink" Target="https://algorithmicbotany.org/papers/abop/abop.pdf" TargetMode="External"/><Relationship Id="rId6" Type="http://schemas.openxmlformats.org/officeDocument/2006/relationships/image" Target="../media/image34.png"/><Relationship Id="rId18" Type="http://schemas.openxmlformats.org/officeDocument/2006/relationships/hyperlink" Target="https://es.wikipedia.org/wiki/Sistema-L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38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47.png"/><Relationship Id="rId5" Type="http://schemas.openxmlformats.org/officeDocument/2006/relationships/image" Target="../media/image2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21.jp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2.png"/><Relationship Id="rId8" Type="http://schemas.openxmlformats.org/officeDocument/2006/relationships/hyperlink" Target="http://drive.google.com/file/d/1aB_fFHIKrtgPboBrStrxCcUgQH6htyS3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0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967173" y="7468063"/>
            <a:ext cx="2918503" cy="4521624"/>
          </a:xfrm>
          <a:custGeom>
            <a:rect b="b" l="l" r="r" t="t"/>
            <a:pathLst>
              <a:path extrusionOk="0" h="4521624" w="2918503">
                <a:moveTo>
                  <a:pt x="0" y="0"/>
                </a:moveTo>
                <a:lnTo>
                  <a:pt x="2918503" y="0"/>
                </a:lnTo>
                <a:lnTo>
                  <a:pt x="2918503" y="4521625"/>
                </a:lnTo>
                <a:lnTo>
                  <a:pt x="0" y="4521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6238740" y="7468063"/>
            <a:ext cx="3033637" cy="3580473"/>
          </a:xfrm>
          <a:custGeom>
            <a:rect b="b" l="l" r="r" t="t"/>
            <a:pathLst>
              <a:path extrusionOk="0" h="3580473" w="3033637">
                <a:moveTo>
                  <a:pt x="0" y="0"/>
                </a:moveTo>
                <a:lnTo>
                  <a:pt x="3033637" y="0"/>
                </a:lnTo>
                <a:lnTo>
                  <a:pt x="3033637" y="3580474"/>
                </a:lnTo>
                <a:lnTo>
                  <a:pt x="0" y="3580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-1733347">
            <a:off x="12991680" y="8679006"/>
            <a:ext cx="3720578" cy="5277415"/>
          </a:xfrm>
          <a:custGeom>
            <a:rect b="b" l="l" r="r" t="t"/>
            <a:pathLst>
              <a:path extrusionOk="0" h="5277415" w="3720578">
                <a:moveTo>
                  <a:pt x="0" y="0"/>
                </a:moveTo>
                <a:lnTo>
                  <a:pt x="3720577" y="0"/>
                </a:lnTo>
                <a:lnTo>
                  <a:pt x="3720577" y="5277415"/>
                </a:lnTo>
                <a:lnTo>
                  <a:pt x="0" y="527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-3539299">
            <a:off x="17827938" y="1286190"/>
            <a:ext cx="2364140" cy="4114800"/>
          </a:xfrm>
          <a:custGeom>
            <a:rect b="b" l="l" r="r" t="t"/>
            <a:pathLst>
              <a:path extrusionOk="0" h="4114800" w="2364140">
                <a:moveTo>
                  <a:pt x="0" y="0"/>
                </a:moveTo>
                <a:lnTo>
                  <a:pt x="2364139" y="0"/>
                </a:lnTo>
                <a:lnTo>
                  <a:pt x="2364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 rot="4313376">
            <a:off x="6331708" y="-2749170"/>
            <a:ext cx="2801470" cy="4875976"/>
          </a:xfrm>
          <a:custGeom>
            <a:rect b="b" l="l" r="r" t="t"/>
            <a:pathLst>
              <a:path extrusionOk="0" h="4875976" w="2801470">
                <a:moveTo>
                  <a:pt x="0" y="0"/>
                </a:moveTo>
                <a:lnTo>
                  <a:pt x="2801470" y="0"/>
                </a:lnTo>
                <a:lnTo>
                  <a:pt x="2801470" y="4875976"/>
                </a:lnTo>
                <a:lnTo>
                  <a:pt x="0" y="4875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-993157" y="-1059466"/>
            <a:ext cx="3123805" cy="3726882"/>
          </a:xfrm>
          <a:custGeom>
            <a:rect b="b" l="l" r="r" t="t"/>
            <a:pathLst>
              <a:path extrusionOk="0" h="3726882" w="3123805">
                <a:moveTo>
                  <a:pt x="0" y="0"/>
                </a:moveTo>
                <a:lnTo>
                  <a:pt x="3123805" y="0"/>
                </a:lnTo>
                <a:lnTo>
                  <a:pt x="3123805" y="3726882"/>
                </a:lnTo>
                <a:lnTo>
                  <a:pt x="0" y="3726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rot="7884800">
            <a:off x="13841712" y="-3257270"/>
            <a:ext cx="4441077" cy="4285639"/>
          </a:xfrm>
          <a:custGeom>
            <a:rect b="b" l="l" r="r" t="t"/>
            <a:pathLst>
              <a:path extrusionOk="0" h="4285639" w="4441077">
                <a:moveTo>
                  <a:pt x="0" y="0"/>
                </a:moveTo>
                <a:lnTo>
                  <a:pt x="4441077" y="0"/>
                </a:lnTo>
                <a:lnTo>
                  <a:pt x="4441077" y="4285639"/>
                </a:lnTo>
                <a:lnTo>
                  <a:pt x="0" y="4285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1680824">
            <a:off x="15917686" y="-1496970"/>
            <a:ext cx="3232936" cy="3857081"/>
          </a:xfrm>
          <a:custGeom>
            <a:rect b="b" l="l" r="r" t="t"/>
            <a:pathLst>
              <a:path extrusionOk="0" h="3857081" w="3232936">
                <a:moveTo>
                  <a:pt x="0" y="0"/>
                </a:moveTo>
                <a:lnTo>
                  <a:pt x="3232936" y="0"/>
                </a:lnTo>
                <a:lnTo>
                  <a:pt x="3232936" y="3857081"/>
                </a:lnTo>
                <a:lnTo>
                  <a:pt x="0" y="3857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1951330" y="-2030241"/>
            <a:ext cx="3848922" cy="3106923"/>
          </a:xfrm>
          <a:custGeom>
            <a:rect b="b" l="l" r="r" t="t"/>
            <a:pathLst>
              <a:path extrusionOk="0" h="3106923" w="3848922">
                <a:moveTo>
                  <a:pt x="0" y="0"/>
                </a:moveTo>
                <a:lnTo>
                  <a:pt x="3848922" y="0"/>
                </a:lnTo>
                <a:lnTo>
                  <a:pt x="3848922" y="3106923"/>
                </a:lnTo>
                <a:lnTo>
                  <a:pt x="0" y="3106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 rot="5523116">
            <a:off x="10410139" y="-2933938"/>
            <a:ext cx="3474755" cy="4391476"/>
          </a:xfrm>
          <a:custGeom>
            <a:rect b="b" l="l" r="r" t="t"/>
            <a:pathLst>
              <a:path extrusionOk="0" h="4391476" w="3474755">
                <a:moveTo>
                  <a:pt x="0" y="0"/>
                </a:moveTo>
                <a:lnTo>
                  <a:pt x="3474755" y="0"/>
                </a:lnTo>
                <a:lnTo>
                  <a:pt x="3474755" y="4391475"/>
                </a:lnTo>
                <a:lnTo>
                  <a:pt x="0" y="4391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2903982">
            <a:off x="-2899757" y="4258685"/>
            <a:ext cx="3813200" cy="3679738"/>
          </a:xfrm>
          <a:custGeom>
            <a:rect b="b" l="l" r="r" t="t"/>
            <a:pathLst>
              <a:path extrusionOk="0" h="3679738" w="3813200">
                <a:moveTo>
                  <a:pt x="0" y="0"/>
                </a:moveTo>
                <a:lnTo>
                  <a:pt x="3813200" y="0"/>
                </a:lnTo>
                <a:lnTo>
                  <a:pt x="3813200" y="3679738"/>
                </a:lnTo>
                <a:lnTo>
                  <a:pt x="0" y="3679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 rot="5523116">
            <a:off x="17793790" y="3837978"/>
            <a:ext cx="3577361" cy="4521151"/>
          </a:xfrm>
          <a:custGeom>
            <a:rect b="b" l="l" r="r" t="t"/>
            <a:pathLst>
              <a:path extrusionOk="0" h="4521151" w="3577361">
                <a:moveTo>
                  <a:pt x="0" y="0"/>
                </a:moveTo>
                <a:lnTo>
                  <a:pt x="3577361" y="0"/>
                </a:lnTo>
                <a:lnTo>
                  <a:pt x="3577361" y="4521151"/>
                </a:lnTo>
                <a:lnTo>
                  <a:pt x="0" y="4521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 rot="-8343764">
            <a:off x="2226704" y="8484034"/>
            <a:ext cx="2946742" cy="3666760"/>
          </a:xfrm>
          <a:custGeom>
            <a:rect b="b" l="l" r="r" t="t"/>
            <a:pathLst>
              <a:path extrusionOk="0" h="3666760" w="2946742">
                <a:moveTo>
                  <a:pt x="0" y="0"/>
                </a:moveTo>
                <a:lnTo>
                  <a:pt x="2946742" y="0"/>
                </a:lnTo>
                <a:lnTo>
                  <a:pt x="2946742" y="3666760"/>
                </a:lnTo>
                <a:lnTo>
                  <a:pt x="0" y="3666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rot="-2903470">
            <a:off x="4804899" y="9260314"/>
            <a:ext cx="4264041" cy="4114800"/>
          </a:xfrm>
          <a:custGeom>
            <a:rect b="b" l="l" r="r" t="t"/>
            <a:pathLst>
              <a:path extrusionOk="0" h="4114800" w="4264041">
                <a:moveTo>
                  <a:pt x="0" y="0"/>
                </a:moveTo>
                <a:lnTo>
                  <a:pt x="4264041" y="0"/>
                </a:lnTo>
                <a:lnTo>
                  <a:pt x="4264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8572848" y="8504710"/>
            <a:ext cx="4033990" cy="3564580"/>
          </a:xfrm>
          <a:custGeom>
            <a:rect b="b" l="l" r="r" t="t"/>
            <a:pathLst>
              <a:path extrusionOk="0" h="3564580" w="4033990">
                <a:moveTo>
                  <a:pt x="0" y="0"/>
                </a:moveTo>
                <a:lnTo>
                  <a:pt x="4033990" y="0"/>
                </a:lnTo>
                <a:lnTo>
                  <a:pt x="4033990" y="3564580"/>
                </a:lnTo>
                <a:lnTo>
                  <a:pt x="0" y="3564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 rot="5400000">
            <a:off x="-4268945" y="-626035"/>
            <a:ext cx="2656040" cy="7939250"/>
          </a:xfrm>
          <a:custGeom>
            <a:rect b="b" l="l" r="r" t="t"/>
            <a:pathLst>
              <a:path extrusionOk="0" h="7939250" w="2656040">
                <a:moveTo>
                  <a:pt x="0" y="0"/>
                </a:moveTo>
                <a:lnTo>
                  <a:pt x="2656040" y="0"/>
                </a:lnTo>
                <a:lnTo>
                  <a:pt x="2656040" y="7939250"/>
                </a:lnTo>
                <a:lnTo>
                  <a:pt x="0" y="7939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"/>
          <p:cNvSpPr txBox="1"/>
          <p:nvPr/>
        </p:nvSpPr>
        <p:spPr>
          <a:xfrm>
            <a:off x="1949682" y="3705412"/>
            <a:ext cx="143886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985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Sistemas 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794434" y="2893369"/>
            <a:ext cx="8699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9" u="none" cap="none" strike="noStrike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Presentado por </a:t>
            </a:r>
            <a:r>
              <a:rPr b="1" lang="en-US" sz="2759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Gandrup Laureano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820638" y="7230450"/>
            <a:ext cx="43215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r>
              <a:rPr b="1" lang="en-US" sz="32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32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Gráfica</a:t>
            </a:r>
            <a:r>
              <a:rPr b="1" lang="en-US" sz="32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2025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"/>
          <p:cNvSpPr/>
          <p:nvPr/>
        </p:nvSpPr>
        <p:spPr>
          <a:xfrm>
            <a:off x="16661499" y="7967028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>
            <a:off x="-993157" y="-1059466"/>
            <a:ext cx="2717151" cy="3241721"/>
          </a:xfrm>
          <a:custGeom>
            <a:rect b="b" l="l" r="r" t="t"/>
            <a:pathLst>
              <a:path extrusionOk="0" h="3241721" w="2717151">
                <a:moveTo>
                  <a:pt x="0" y="0"/>
                </a:moveTo>
                <a:lnTo>
                  <a:pt x="2717151" y="0"/>
                </a:lnTo>
                <a:lnTo>
                  <a:pt x="2717151" y="3241720"/>
                </a:lnTo>
                <a:lnTo>
                  <a:pt x="0" y="3241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8"/>
          <p:cNvSpPr/>
          <p:nvPr/>
        </p:nvSpPr>
        <p:spPr>
          <a:xfrm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 rot="5523116">
            <a:off x="17765067" y="4327933"/>
            <a:ext cx="3385119" cy="4278191"/>
          </a:xfrm>
          <a:custGeom>
            <a:rect b="b" l="l" r="r" t="t"/>
            <a:pathLst>
              <a:path extrusionOk="0" h="4278191" w="3385119">
                <a:moveTo>
                  <a:pt x="0" y="0"/>
                </a:moveTo>
                <a:lnTo>
                  <a:pt x="3385119" y="0"/>
                </a:lnTo>
                <a:lnTo>
                  <a:pt x="3385119" y="4278191"/>
                </a:lnTo>
                <a:lnTo>
                  <a:pt x="0" y="427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8"/>
          <p:cNvSpPr/>
          <p:nvPr/>
        </p:nvSpPr>
        <p:spPr>
          <a:xfrm rot="10800000">
            <a:off x="13425687" y="9507782"/>
            <a:ext cx="3235812" cy="2612009"/>
          </a:xfrm>
          <a:custGeom>
            <a:rect b="b" l="l" r="r" t="t"/>
            <a:pathLst>
              <a:path extrusionOk="0" h="2612009" w="3235812">
                <a:moveTo>
                  <a:pt x="0" y="0"/>
                </a:moveTo>
                <a:lnTo>
                  <a:pt x="3235812" y="0"/>
                </a:lnTo>
                <a:lnTo>
                  <a:pt x="3235812" y="2612010"/>
                </a:lnTo>
                <a:lnTo>
                  <a:pt x="0" y="261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8"/>
          <p:cNvSpPr txBox="1"/>
          <p:nvPr/>
        </p:nvSpPr>
        <p:spPr>
          <a:xfrm>
            <a:off x="1723996" y="1317893"/>
            <a:ext cx="699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9478021" y="4907952"/>
            <a:ext cx="718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7">
            <a:alphaModFix/>
          </a:blip>
          <a:srcRect b="16524" l="0" r="0" t="1427"/>
          <a:stretch/>
        </p:blipFill>
        <p:spPr>
          <a:xfrm>
            <a:off x="801751" y="2763975"/>
            <a:ext cx="8078499" cy="44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6575" y="2763975"/>
            <a:ext cx="7393352" cy="44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 txBox="1"/>
          <p:nvPr/>
        </p:nvSpPr>
        <p:spPr>
          <a:xfrm>
            <a:off x="801800" y="7266700"/>
            <a:ext cx="807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Videojuego: The Elder Scrolls IV: Oblivion (2006)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8"/>
          <p:cNvSpPr txBox="1"/>
          <p:nvPr/>
        </p:nvSpPr>
        <p:spPr>
          <a:xfrm>
            <a:off x="11433450" y="7266700"/>
            <a:ext cx="455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Pelicula: Avatar (2009)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 txBox="1"/>
          <p:nvPr/>
        </p:nvSpPr>
        <p:spPr>
          <a:xfrm>
            <a:off x="489725" y="7923025"/>
            <a:ext cx="898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(La herramienta </a:t>
            </a: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SpeedTree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integrada en el motor del juego, permite definir el crecimiento con reglas similares a los L-systems).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9616575" y="7943575"/>
            <a:ext cx="86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(Weta Digital usó variantes de L-systems para </a:t>
            </a:r>
            <a:r>
              <a:rPr b="1" lang="en-US" sz="2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generar la vegetación de Pandora</a:t>
            </a:r>
            <a:r>
              <a:rPr lang="en-US" sz="2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 patrones biológicamente plausibles).</a:t>
            </a:r>
            <a:endParaRPr sz="20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10"/>
          <p:cNvGrpSpPr/>
          <p:nvPr/>
        </p:nvGrpSpPr>
        <p:grpSpPr>
          <a:xfrm>
            <a:off x="514288" y="514325"/>
            <a:ext cx="17259413" cy="9258361"/>
            <a:chOff x="0" y="0"/>
            <a:chExt cx="4545659" cy="2438400"/>
          </a:xfrm>
        </p:grpSpPr>
        <p:sp>
          <p:nvSpPr>
            <p:cNvPr id="261" name="Google Shape;261;p10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22877" y="0"/>
                  </a:moveTo>
                  <a:lnTo>
                    <a:pt x="4522782" y="0"/>
                  </a:lnTo>
                  <a:cubicBezTo>
                    <a:pt x="4528850" y="0"/>
                    <a:pt x="4534669" y="2410"/>
                    <a:pt x="4538959" y="6700"/>
                  </a:cubicBezTo>
                  <a:cubicBezTo>
                    <a:pt x="4543249" y="10991"/>
                    <a:pt x="4545659" y="16810"/>
                    <a:pt x="4545659" y="22877"/>
                  </a:cubicBezTo>
                  <a:lnTo>
                    <a:pt x="4545659" y="2415523"/>
                  </a:lnTo>
                  <a:cubicBezTo>
                    <a:pt x="4545659" y="2421591"/>
                    <a:pt x="4543249" y="2427409"/>
                    <a:pt x="4538959" y="2431700"/>
                  </a:cubicBezTo>
                  <a:cubicBezTo>
                    <a:pt x="4534669" y="2435990"/>
                    <a:pt x="4528850" y="2438400"/>
                    <a:pt x="4522782" y="2438400"/>
                  </a:cubicBezTo>
                  <a:lnTo>
                    <a:pt x="22877" y="2438400"/>
                  </a:lnTo>
                  <a:cubicBezTo>
                    <a:pt x="16810" y="2438400"/>
                    <a:pt x="10991" y="2435990"/>
                    <a:pt x="6700" y="2431700"/>
                  </a:cubicBezTo>
                  <a:cubicBezTo>
                    <a:pt x="2410" y="2427409"/>
                    <a:pt x="0" y="2421591"/>
                    <a:pt x="0" y="2415523"/>
                  </a:cubicBezTo>
                  <a:lnTo>
                    <a:pt x="0" y="22877"/>
                  </a:lnTo>
                  <a:cubicBezTo>
                    <a:pt x="0" y="16810"/>
                    <a:pt x="2410" y="10991"/>
                    <a:pt x="6700" y="6700"/>
                  </a:cubicBezTo>
                  <a:cubicBezTo>
                    <a:pt x="10991" y="2410"/>
                    <a:pt x="16810" y="0"/>
                    <a:pt x="22877" y="0"/>
                  </a:cubicBezTo>
                  <a:close/>
                </a:path>
              </a:pathLst>
            </a:custGeom>
            <a:solidFill>
              <a:srgbClr val="FFFC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 txBox="1"/>
            <p:nvPr/>
          </p:nvSpPr>
          <p:spPr>
            <a:xfrm>
              <a:off x="0" y="85725"/>
              <a:ext cx="4545659" cy="235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0"/>
          <p:cNvSpPr txBox="1"/>
          <p:nvPr/>
        </p:nvSpPr>
        <p:spPr>
          <a:xfrm>
            <a:off x="4557945" y="4498637"/>
            <a:ext cx="917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 txBox="1"/>
          <p:nvPr/>
        </p:nvSpPr>
        <p:spPr>
          <a:xfrm>
            <a:off x="5031788" y="5607506"/>
            <a:ext cx="82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 txBox="1"/>
          <p:nvPr/>
        </p:nvSpPr>
        <p:spPr>
          <a:xfrm>
            <a:off x="5697355" y="1027314"/>
            <a:ext cx="68934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  <a:endParaRPr sz="6500">
              <a:solidFill>
                <a:srgbClr val="89A16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Finales</a:t>
            </a:r>
            <a:endParaRPr sz="6500">
              <a:solidFill>
                <a:srgbClr val="89A16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89A16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524000" y="3429000"/>
            <a:ext cx="1501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Sistemas de Lindenmayer, son una poderosa herramienta a la hora de modelar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gráficos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vegetación,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dando una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representación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compacta y relativamente sencilla y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versátil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han utilizado, y, se siguen utilizando a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día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hoy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diversas aplicaciones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directa o indirectamente.</a:t>
            </a:r>
            <a:endParaRPr sz="3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0" title="Captura de pantalla 2025-05-06 2207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50" y="6075100"/>
            <a:ext cx="591762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150" y="6075100"/>
            <a:ext cx="3983200" cy="29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/>
          <p:nvPr/>
        </p:nvSpPr>
        <p:spPr>
          <a:xfrm>
            <a:off x="-967173" y="7468063"/>
            <a:ext cx="2918503" cy="4521624"/>
          </a:xfrm>
          <a:custGeom>
            <a:rect b="b" l="l" r="r" t="t"/>
            <a:pathLst>
              <a:path extrusionOk="0" h="4521624" w="2918503">
                <a:moveTo>
                  <a:pt x="0" y="0"/>
                </a:moveTo>
                <a:lnTo>
                  <a:pt x="2918503" y="0"/>
                </a:lnTo>
                <a:lnTo>
                  <a:pt x="2918503" y="4521625"/>
                </a:lnTo>
                <a:lnTo>
                  <a:pt x="0" y="45216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1"/>
          <p:cNvSpPr/>
          <p:nvPr/>
        </p:nvSpPr>
        <p:spPr>
          <a:xfrm>
            <a:off x="16238740" y="7468063"/>
            <a:ext cx="3033637" cy="3580473"/>
          </a:xfrm>
          <a:custGeom>
            <a:rect b="b" l="l" r="r" t="t"/>
            <a:pathLst>
              <a:path extrusionOk="0" h="3580473" w="3033637">
                <a:moveTo>
                  <a:pt x="0" y="0"/>
                </a:moveTo>
                <a:lnTo>
                  <a:pt x="3033637" y="0"/>
                </a:lnTo>
                <a:lnTo>
                  <a:pt x="3033637" y="3580474"/>
                </a:lnTo>
                <a:lnTo>
                  <a:pt x="0" y="35804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1"/>
          <p:cNvSpPr/>
          <p:nvPr/>
        </p:nvSpPr>
        <p:spPr>
          <a:xfrm rot="-1733347">
            <a:off x="12991680" y="8679006"/>
            <a:ext cx="3720578" cy="5277415"/>
          </a:xfrm>
          <a:custGeom>
            <a:rect b="b" l="l" r="r" t="t"/>
            <a:pathLst>
              <a:path extrusionOk="0" h="5277415" w="3720578">
                <a:moveTo>
                  <a:pt x="0" y="0"/>
                </a:moveTo>
                <a:lnTo>
                  <a:pt x="3720577" y="0"/>
                </a:lnTo>
                <a:lnTo>
                  <a:pt x="3720577" y="5277415"/>
                </a:lnTo>
                <a:lnTo>
                  <a:pt x="0" y="52774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 rot="-3539299">
            <a:off x="17827938" y="1286190"/>
            <a:ext cx="2364140" cy="4114800"/>
          </a:xfrm>
          <a:custGeom>
            <a:rect b="b" l="l" r="r" t="t"/>
            <a:pathLst>
              <a:path extrusionOk="0" h="4114800" w="2364140">
                <a:moveTo>
                  <a:pt x="0" y="0"/>
                </a:moveTo>
                <a:lnTo>
                  <a:pt x="2364139" y="0"/>
                </a:lnTo>
                <a:lnTo>
                  <a:pt x="23641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1"/>
          <p:cNvSpPr/>
          <p:nvPr/>
        </p:nvSpPr>
        <p:spPr>
          <a:xfrm rot="4313376">
            <a:off x="6331708" y="-2749170"/>
            <a:ext cx="2801470" cy="4875976"/>
          </a:xfrm>
          <a:custGeom>
            <a:rect b="b" l="l" r="r" t="t"/>
            <a:pathLst>
              <a:path extrusionOk="0" h="4875976" w="2801470">
                <a:moveTo>
                  <a:pt x="0" y="0"/>
                </a:moveTo>
                <a:lnTo>
                  <a:pt x="2801470" y="0"/>
                </a:lnTo>
                <a:lnTo>
                  <a:pt x="2801470" y="4875976"/>
                </a:lnTo>
                <a:lnTo>
                  <a:pt x="0" y="4875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1"/>
          <p:cNvSpPr/>
          <p:nvPr/>
        </p:nvSpPr>
        <p:spPr>
          <a:xfrm>
            <a:off x="-993157" y="-1059466"/>
            <a:ext cx="3123805" cy="3726882"/>
          </a:xfrm>
          <a:custGeom>
            <a:rect b="b" l="l" r="r" t="t"/>
            <a:pathLst>
              <a:path extrusionOk="0" h="3726882" w="3123805">
                <a:moveTo>
                  <a:pt x="0" y="0"/>
                </a:moveTo>
                <a:lnTo>
                  <a:pt x="3123805" y="0"/>
                </a:lnTo>
                <a:lnTo>
                  <a:pt x="3123805" y="3726882"/>
                </a:lnTo>
                <a:lnTo>
                  <a:pt x="0" y="3726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11"/>
          <p:cNvSpPr/>
          <p:nvPr/>
        </p:nvSpPr>
        <p:spPr>
          <a:xfrm rot="7884800">
            <a:off x="13841712" y="-3257270"/>
            <a:ext cx="4441077" cy="4285639"/>
          </a:xfrm>
          <a:custGeom>
            <a:rect b="b" l="l" r="r" t="t"/>
            <a:pathLst>
              <a:path extrusionOk="0" h="4285639" w="4441077">
                <a:moveTo>
                  <a:pt x="0" y="0"/>
                </a:moveTo>
                <a:lnTo>
                  <a:pt x="4441077" y="0"/>
                </a:lnTo>
                <a:lnTo>
                  <a:pt x="4441077" y="4285639"/>
                </a:lnTo>
                <a:lnTo>
                  <a:pt x="0" y="4285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1"/>
          <p:cNvSpPr/>
          <p:nvPr/>
        </p:nvSpPr>
        <p:spPr>
          <a:xfrm rot="1680824">
            <a:off x="15917686" y="-1496970"/>
            <a:ext cx="3232936" cy="3857081"/>
          </a:xfrm>
          <a:custGeom>
            <a:rect b="b" l="l" r="r" t="t"/>
            <a:pathLst>
              <a:path extrusionOk="0" h="3857081" w="3232936">
                <a:moveTo>
                  <a:pt x="0" y="0"/>
                </a:moveTo>
                <a:lnTo>
                  <a:pt x="3232936" y="0"/>
                </a:lnTo>
                <a:lnTo>
                  <a:pt x="3232936" y="3857081"/>
                </a:lnTo>
                <a:lnTo>
                  <a:pt x="0" y="3857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1"/>
          <p:cNvSpPr/>
          <p:nvPr/>
        </p:nvSpPr>
        <p:spPr>
          <a:xfrm>
            <a:off x="1951330" y="-2030241"/>
            <a:ext cx="3848922" cy="3106923"/>
          </a:xfrm>
          <a:custGeom>
            <a:rect b="b" l="l" r="r" t="t"/>
            <a:pathLst>
              <a:path extrusionOk="0" h="3106923" w="3848922">
                <a:moveTo>
                  <a:pt x="0" y="0"/>
                </a:moveTo>
                <a:lnTo>
                  <a:pt x="3848922" y="0"/>
                </a:lnTo>
                <a:lnTo>
                  <a:pt x="3848922" y="3106923"/>
                </a:lnTo>
                <a:lnTo>
                  <a:pt x="0" y="31069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11"/>
          <p:cNvSpPr/>
          <p:nvPr/>
        </p:nvSpPr>
        <p:spPr>
          <a:xfrm rot="5523116">
            <a:off x="10410139" y="-2933938"/>
            <a:ext cx="3474755" cy="4391476"/>
          </a:xfrm>
          <a:custGeom>
            <a:rect b="b" l="l" r="r" t="t"/>
            <a:pathLst>
              <a:path extrusionOk="0" h="4391476" w="3474755">
                <a:moveTo>
                  <a:pt x="0" y="0"/>
                </a:moveTo>
                <a:lnTo>
                  <a:pt x="3474755" y="0"/>
                </a:lnTo>
                <a:lnTo>
                  <a:pt x="3474755" y="4391475"/>
                </a:lnTo>
                <a:lnTo>
                  <a:pt x="0" y="4391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1"/>
          <p:cNvSpPr/>
          <p:nvPr/>
        </p:nvSpPr>
        <p:spPr>
          <a:xfrm rot="2903982">
            <a:off x="-2899757" y="4258685"/>
            <a:ext cx="3813200" cy="3679738"/>
          </a:xfrm>
          <a:custGeom>
            <a:rect b="b" l="l" r="r" t="t"/>
            <a:pathLst>
              <a:path extrusionOk="0" h="3679738" w="3813200">
                <a:moveTo>
                  <a:pt x="0" y="0"/>
                </a:moveTo>
                <a:lnTo>
                  <a:pt x="3813200" y="0"/>
                </a:lnTo>
                <a:lnTo>
                  <a:pt x="3813200" y="3679738"/>
                </a:lnTo>
                <a:lnTo>
                  <a:pt x="0" y="3679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 rot="5523116">
            <a:off x="17793790" y="3837978"/>
            <a:ext cx="3577361" cy="4521151"/>
          </a:xfrm>
          <a:custGeom>
            <a:rect b="b" l="l" r="r" t="t"/>
            <a:pathLst>
              <a:path extrusionOk="0" h="4521151" w="3577361">
                <a:moveTo>
                  <a:pt x="0" y="0"/>
                </a:moveTo>
                <a:lnTo>
                  <a:pt x="3577361" y="0"/>
                </a:lnTo>
                <a:lnTo>
                  <a:pt x="3577361" y="4521151"/>
                </a:lnTo>
                <a:lnTo>
                  <a:pt x="0" y="4521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1"/>
          <p:cNvSpPr/>
          <p:nvPr/>
        </p:nvSpPr>
        <p:spPr>
          <a:xfrm rot="-8343764">
            <a:off x="2226704" y="8484034"/>
            <a:ext cx="2946742" cy="3666760"/>
          </a:xfrm>
          <a:custGeom>
            <a:rect b="b" l="l" r="r" t="t"/>
            <a:pathLst>
              <a:path extrusionOk="0" h="3666760" w="2946742">
                <a:moveTo>
                  <a:pt x="0" y="0"/>
                </a:moveTo>
                <a:lnTo>
                  <a:pt x="2946742" y="0"/>
                </a:lnTo>
                <a:lnTo>
                  <a:pt x="2946742" y="3666760"/>
                </a:lnTo>
                <a:lnTo>
                  <a:pt x="0" y="3666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1"/>
          <p:cNvSpPr/>
          <p:nvPr/>
        </p:nvSpPr>
        <p:spPr>
          <a:xfrm rot="-2903470">
            <a:off x="4804899" y="9260314"/>
            <a:ext cx="4264041" cy="4114800"/>
          </a:xfrm>
          <a:custGeom>
            <a:rect b="b" l="l" r="r" t="t"/>
            <a:pathLst>
              <a:path extrusionOk="0" h="4114800" w="4264041">
                <a:moveTo>
                  <a:pt x="0" y="0"/>
                </a:moveTo>
                <a:lnTo>
                  <a:pt x="4264041" y="0"/>
                </a:lnTo>
                <a:lnTo>
                  <a:pt x="4264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11"/>
          <p:cNvSpPr/>
          <p:nvPr/>
        </p:nvSpPr>
        <p:spPr>
          <a:xfrm>
            <a:off x="8572848" y="8504710"/>
            <a:ext cx="4033990" cy="3564580"/>
          </a:xfrm>
          <a:custGeom>
            <a:rect b="b" l="l" r="r" t="t"/>
            <a:pathLst>
              <a:path extrusionOk="0" h="3564580" w="4033990">
                <a:moveTo>
                  <a:pt x="0" y="0"/>
                </a:moveTo>
                <a:lnTo>
                  <a:pt x="4033990" y="0"/>
                </a:lnTo>
                <a:lnTo>
                  <a:pt x="4033990" y="3564580"/>
                </a:lnTo>
                <a:lnTo>
                  <a:pt x="0" y="3564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11"/>
          <p:cNvSpPr/>
          <p:nvPr/>
        </p:nvSpPr>
        <p:spPr>
          <a:xfrm rot="5400000">
            <a:off x="-4268945" y="-626035"/>
            <a:ext cx="2656040" cy="7939250"/>
          </a:xfrm>
          <a:custGeom>
            <a:rect b="b" l="l" r="r" t="t"/>
            <a:pathLst>
              <a:path extrusionOk="0" h="7939250" w="2656040">
                <a:moveTo>
                  <a:pt x="0" y="0"/>
                </a:moveTo>
                <a:lnTo>
                  <a:pt x="2656040" y="0"/>
                </a:lnTo>
                <a:lnTo>
                  <a:pt x="2656040" y="7939250"/>
                </a:lnTo>
                <a:lnTo>
                  <a:pt x="0" y="7939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11"/>
          <p:cNvSpPr txBox="1"/>
          <p:nvPr/>
        </p:nvSpPr>
        <p:spPr>
          <a:xfrm>
            <a:off x="3145469" y="584101"/>
            <a:ext cx="11997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Bibliografia</a:t>
            </a:r>
            <a:endParaRPr sz="10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4794434" y="2740030"/>
            <a:ext cx="869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 txBox="1"/>
          <p:nvPr/>
        </p:nvSpPr>
        <p:spPr>
          <a:xfrm>
            <a:off x="1951313" y="3429000"/>
            <a:ext cx="12527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Sistema-L - Wikipedia 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/>
              </a:rPr>
              <a:t>https://es.wikipedia.org/wiki/Sistema-L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Algorithm Beauty of Plants- Prusinkiewicz y Lindenmayer: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9"/>
              </a:rPr>
              <a:t>https://algorithmicbotany.org/papers/abop/abop.pdf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Generación de Contenido Procedural: Un acercamiento a los Sistemas Lindenmayer-Jesús Bertani Ramírez: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0"/>
              </a:rPr>
              <a:t>https://www.ugto.mx/investigacionyposgrado/veranos/images/manuales_2023/Manual2_Rocio_Alfonsina_Lizarraga_Morales_LSystems.pdf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2222700" y="6924700"/>
            <a:ext cx="1252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1853550" y="6100400"/>
            <a:ext cx="65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raficador 3D: </a:t>
            </a:r>
            <a:r>
              <a:rPr lang="en-US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1"/>
              </a:rPr>
              <a:t>https://crh.dev/TreeGenerator/TreeD.html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1"/>
          <p:cNvSpPr txBox="1"/>
          <p:nvPr/>
        </p:nvSpPr>
        <p:spPr>
          <a:xfrm>
            <a:off x="2130650" y="2740013"/>
            <a:ext cx="997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Información</a:t>
            </a: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algunas imagenes: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2055225" y="6008150"/>
            <a:ext cx="956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2222700" y="5531000"/>
            <a:ext cx="116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Video: 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2365675" y="7214750"/>
            <a:ext cx="997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Ideas y </a:t>
            </a: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organización:</a:t>
            </a:r>
            <a:r>
              <a:rPr b="1" lang="en-US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853550" y="7841250"/>
            <a:ext cx="16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ChatGPT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2116468" y="2956250"/>
            <a:ext cx="715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Fredoka"/>
                <a:ea typeface="Fredoka"/>
                <a:cs typeface="Fredoka"/>
                <a:sym typeface="Fredoka"/>
              </a:rPr>
              <a:t>      </a:t>
            </a: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6500">
                <a:solidFill>
                  <a:srgbClr val="38761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Í</a:t>
            </a:r>
            <a:r>
              <a:rPr lang="en-US" sz="6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ndice:</a:t>
            </a:r>
            <a:endParaRPr sz="65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600200" y="4879770"/>
            <a:ext cx="718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10269924" y="1169250"/>
            <a:ext cx="7415822" cy="2561500"/>
            <a:chOff x="0" y="0"/>
            <a:chExt cx="2236106" cy="857492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2236106" cy="857492"/>
            </a:xfrm>
            <a:custGeom>
              <a:rect b="b" l="l" r="r" t="t"/>
              <a:pathLst>
                <a:path extrusionOk="0" h="857492" w="2236106">
                  <a:moveTo>
                    <a:pt x="50996" y="0"/>
                  </a:moveTo>
                  <a:lnTo>
                    <a:pt x="2185109" y="0"/>
                  </a:lnTo>
                  <a:cubicBezTo>
                    <a:pt x="2198635" y="0"/>
                    <a:pt x="2211606" y="5373"/>
                    <a:pt x="2221169" y="14937"/>
                  </a:cubicBezTo>
                  <a:cubicBezTo>
                    <a:pt x="2230733" y="24500"/>
                    <a:pt x="2236106" y="37471"/>
                    <a:pt x="2236106" y="50996"/>
                  </a:cubicBezTo>
                  <a:lnTo>
                    <a:pt x="2236106" y="806496"/>
                  </a:lnTo>
                  <a:cubicBezTo>
                    <a:pt x="2236106" y="820021"/>
                    <a:pt x="2230733" y="832992"/>
                    <a:pt x="2221169" y="842556"/>
                  </a:cubicBezTo>
                  <a:cubicBezTo>
                    <a:pt x="2211606" y="852120"/>
                    <a:pt x="2198635" y="857492"/>
                    <a:pt x="2185109" y="857492"/>
                  </a:cubicBezTo>
                  <a:lnTo>
                    <a:pt x="50996" y="857492"/>
                  </a:lnTo>
                  <a:cubicBezTo>
                    <a:pt x="37471" y="857492"/>
                    <a:pt x="24500" y="852120"/>
                    <a:pt x="14937" y="842556"/>
                  </a:cubicBezTo>
                  <a:cubicBezTo>
                    <a:pt x="5373" y="832992"/>
                    <a:pt x="0" y="820021"/>
                    <a:pt x="0" y="806496"/>
                  </a:cubicBezTo>
                  <a:lnTo>
                    <a:pt x="0" y="50996"/>
                  </a:lnTo>
                  <a:cubicBezTo>
                    <a:pt x="0" y="37471"/>
                    <a:pt x="5373" y="24500"/>
                    <a:pt x="14937" y="14937"/>
                  </a:cubicBezTo>
                  <a:cubicBezTo>
                    <a:pt x="24500" y="5373"/>
                    <a:pt x="37471" y="0"/>
                    <a:pt x="50996" y="0"/>
                  </a:cubicBezTo>
                  <a:close/>
                </a:path>
              </a:pathLst>
            </a:custGeom>
            <a:solidFill>
              <a:srgbClr val="FFE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0" y="85725"/>
              <a:ext cx="2236106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3"/>
          <p:cNvSpPr txBox="1"/>
          <p:nvPr/>
        </p:nvSpPr>
        <p:spPr>
          <a:xfrm>
            <a:off x="10824574" y="2118225"/>
            <a:ext cx="6411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434343"/>
                </a:solidFill>
                <a:latin typeface="Fredoka"/>
                <a:ea typeface="Fredoka"/>
                <a:cs typeface="Fredoka"/>
                <a:sym typeface="Fredoka"/>
              </a:rPr>
              <a:t>1. </a:t>
            </a:r>
            <a:endParaRPr/>
          </a:p>
        </p:txBody>
      </p:sp>
      <p:grpSp>
        <p:nvGrpSpPr>
          <p:cNvPr id="113" name="Google Shape;113;p3"/>
          <p:cNvGrpSpPr/>
          <p:nvPr/>
        </p:nvGrpSpPr>
        <p:grpSpPr>
          <a:xfrm>
            <a:off x="10269924" y="3861350"/>
            <a:ext cx="7415822" cy="2561500"/>
            <a:chOff x="0" y="0"/>
            <a:chExt cx="2236106" cy="857492"/>
          </a:xfrm>
        </p:grpSpPr>
        <p:sp>
          <p:nvSpPr>
            <p:cNvPr id="114" name="Google Shape;114;p3"/>
            <p:cNvSpPr/>
            <p:nvPr/>
          </p:nvSpPr>
          <p:spPr>
            <a:xfrm>
              <a:off x="0" y="0"/>
              <a:ext cx="2236106" cy="857492"/>
            </a:xfrm>
            <a:custGeom>
              <a:rect b="b" l="l" r="r" t="t"/>
              <a:pathLst>
                <a:path extrusionOk="0" h="857492" w="2236106">
                  <a:moveTo>
                    <a:pt x="50996" y="0"/>
                  </a:moveTo>
                  <a:lnTo>
                    <a:pt x="2185109" y="0"/>
                  </a:lnTo>
                  <a:cubicBezTo>
                    <a:pt x="2198635" y="0"/>
                    <a:pt x="2211606" y="5373"/>
                    <a:pt x="2221169" y="14937"/>
                  </a:cubicBezTo>
                  <a:cubicBezTo>
                    <a:pt x="2230733" y="24500"/>
                    <a:pt x="2236106" y="37471"/>
                    <a:pt x="2236106" y="50996"/>
                  </a:cubicBezTo>
                  <a:lnTo>
                    <a:pt x="2236106" y="806496"/>
                  </a:lnTo>
                  <a:cubicBezTo>
                    <a:pt x="2236106" y="820021"/>
                    <a:pt x="2230733" y="832992"/>
                    <a:pt x="2221169" y="842556"/>
                  </a:cubicBezTo>
                  <a:cubicBezTo>
                    <a:pt x="2211606" y="852120"/>
                    <a:pt x="2198635" y="857492"/>
                    <a:pt x="2185109" y="857492"/>
                  </a:cubicBezTo>
                  <a:lnTo>
                    <a:pt x="50996" y="857492"/>
                  </a:lnTo>
                  <a:cubicBezTo>
                    <a:pt x="37471" y="857492"/>
                    <a:pt x="24500" y="852120"/>
                    <a:pt x="14937" y="842556"/>
                  </a:cubicBezTo>
                  <a:cubicBezTo>
                    <a:pt x="5373" y="832992"/>
                    <a:pt x="0" y="820021"/>
                    <a:pt x="0" y="806496"/>
                  </a:cubicBezTo>
                  <a:lnTo>
                    <a:pt x="0" y="50996"/>
                  </a:lnTo>
                  <a:cubicBezTo>
                    <a:pt x="0" y="37471"/>
                    <a:pt x="5373" y="24500"/>
                    <a:pt x="14937" y="14937"/>
                  </a:cubicBezTo>
                  <a:cubicBezTo>
                    <a:pt x="24500" y="5373"/>
                    <a:pt x="37471" y="0"/>
                    <a:pt x="50996" y="0"/>
                  </a:cubicBezTo>
                  <a:close/>
                </a:path>
              </a:pathLst>
            </a:custGeom>
            <a:solidFill>
              <a:srgbClr val="A3B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0" y="85725"/>
              <a:ext cx="2236106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>
            <a:off x="10269924" y="6556225"/>
            <a:ext cx="7307147" cy="2561500"/>
            <a:chOff x="0" y="0"/>
            <a:chExt cx="2236106" cy="857492"/>
          </a:xfrm>
        </p:grpSpPr>
        <p:sp>
          <p:nvSpPr>
            <p:cNvPr id="117" name="Google Shape;117;p3"/>
            <p:cNvSpPr/>
            <p:nvPr/>
          </p:nvSpPr>
          <p:spPr>
            <a:xfrm>
              <a:off x="0" y="0"/>
              <a:ext cx="2236106" cy="857492"/>
            </a:xfrm>
            <a:custGeom>
              <a:rect b="b" l="l" r="r" t="t"/>
              <a:pathLst>
                <a:path extrusionOk="0" h="857492" w="2236106">
                  <a:moveTo>
                    <a:pt x="50996" y="0"/>
                  </a:moveTo>
                  <a:lnTo>
                    <a:pt x="2185109" y="0"/>
                  </a:lnTo>
                  <a:cubicBezTo>
                    <a:pt x="2198635" y="0"/>
                    <a:pt x="2211606" y="5373"/>
                    <a:pt x="2221169" y="14937"/>
                  </a:cubicBezTo>
                  <a:cubicBezTo>
                    <a:pt x="2230733" y="24500"/>
                    <a:pt x="2236106" y="37471"/>
                    <a:pt x="2236106" y="50996"/>
                  </a:cubicBezTo>
                  <a:lnTo>
                    <a:pt x="2236106" y="806496"/>
                  </a:lnTo>
                  <a:cubicBezTo>
                    <a:pt x="2236106" y="820021"/>
                    <a:pt x="2230733" y="832992"/>
                    <a:pt x="2221169" y="842556"/>
                  </a:cubicBezTo>
                  <a:cubicBezTo>
                    <a:pt x="2211606" y="852120"/>
                    <a:pt x="2198635" y="857492"/>
                    <a:pt x="2185109" y="857492"/>
                  </a:cubicBezTo>
                  <a:lnTo>
                    <a:pt x="50996" y="857492"/>
                  </a:lnTo>
                  <a:cubicBezTo>
                    <a:pt x="37471" y="857492"/>
                    <a:pt x="24500" y="852120"/>
                    <a:pt x="14937" y="842556"/>
                  </a:cubicBezTo>
                  <a:cubicBezTo>
                    <a:pt x="5373" y="832992"/>
                    <a:pt x="0" y="820021"/>
                    <a:pt x="0" y="806496"/>
                  </a:cubicBezTo>
                  <a:lnTo>
                    <a:pt x="0" y="50996"/>
                  </a:lnTo>
                  <a:cubicBezTo>
                    <a:pt x="0" y="37471"/>
                    <a:pt x="5373" y="24500"/>
                    <a:pt x="14937" y="14937"/>
                  </a:cubicBezTo>
                  <a:cubicBezTo>
                    <a:pt x="24500" y="5373"/>
                    <a:pt x="37471" y="0"/>
                    <a:pt x="50996" y="0"/>
                  </a:cubicBezTo>
                  <a:close/>
                </a:path>
              </a:pathLst>
            </a:custGeom>
            <a:solidFill>
              <a:srgbClr val="FFE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0" y="85725"/>
              <a:ext cx="2236106" cy="771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3"/>
          <p:cNvSpPr txBox="1"/>
          <p:nvPr/>
        </p:nvSpPr>
        <p:spPr>
          <a:xfrm>
            <a:off x="10824574" y="4810317"/>
            <a:ext cx="147835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FBF6F1"/>
                </a:solidFill>
                <a:latin typeface="Fredoka"/>
                <a:ea typeface="Fredoka"/>
                <a:cs typeface="Fredoka"/>
                <a:sym typeface="Fredoka"/>
              </a:rPr>
              <a:t>02.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0824574" y="7505195"/>
            <a:ext cx="147835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434343"/>
                </a:solidFill>
                <a:latin typeface="Fredoka"/>
                <a:ea typeface="Fredoka"/>
                <a:cs typeface="Fredoka"/>
                <a:sym typeface="Fredoka"/>
              </a:rPr>
              <a:t>03.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2302925" y="4416823"/>
            <a:ext cx="38688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y Aplicaciones</a:t>
            </a:r>
            <a:endParaRPr b="1" sz="4500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2493425" y="7116899"/>
            <a:ext cx="3868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 finales</a:t>
            </a:r>
            <a:endParaRPr sz="4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2493425" y="1729908"/>
            <a:ext cx="3868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7259300" y="7836982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3"/>
          <p:cNvSpPr/>
          <p:nvPr/>
        </p:nvSpPr>
        <p:spPr>
          <a:xfrm>
            <a:off x="-1265050" y="-1383851"/>
            <a:ext cx="2989045" cy="3566105"/>
          </a:xfrm>
          <a:custGeom>
            <a:rect b="b" l="l" r="r" t="t"/>
            <a:pathLst>
              <a:path extrusionOk="0" h="3566105" w="2989045">
                <a:moveTo>
                  <a:pt x="0" y="0"/>
                </a:moveTo>
                <a:lnTo>
                  <a:pt x="2989044" y="0"/>
                </a:lnTo>
                <a:lnTo>
                  <a:pt x="2989044" y="3566105"/>
                </a:lnTo>
                <a:lnTo>
                  <a:pt x="0" y="3566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3"/>
          <p:cNvSpPr/>
          <p:nvPr/>
        </p:nvSpPr>
        <p:spPr>
          <a:xfrm rot="-230875"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3"/>
          <p:cNvSpPr/>
          <p:nvPr/>
        </p:nvSpPr>
        <p:spPr>
          <a:xfrm rot="10800000">
            <a:off x="14427867" y="9501561"/>
            <a:ext cx="2831433" cy="2285587"/>
          </a:xfrm>
          <a:custGeom>
            <a:rect b="b" l="l" r="r" t="t"/>
            <a:pathLst>
              <a:path extrusionOk="0" h="2285587" w="2831433">
                <a:moveTo>
                  <a:pt x="0" y="0"/>
                </a:moveTo>
                <a:lnTo>
                  <a:pt x="2831433" y="0"/>
                </a:lnTo>
                <a:lnTo>
                  <a:pt x="2831433" y="2285587"/>
                </a:lnTo>
                <a:lnTo>
                  <a:pt x="0" y="2285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3"/>
          <p:cNvSpPr txBox="1"/>
          <p:nvPr/>
        </p:nvSpPr>
        <p:spPr>
          <a:xfrm>
            <a:off x="11832900" y="2079050"/>
            <a:ext cx="6455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/>
        </p:nvSpPr>
        <p:spPr>
          <a:xfrm>
            <a:off x="1504950" y="1340731"/>
            <a:ext cx="6993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</a:t>
            </a:r>
            <a:r>
              <a:rPr lang="en-US" sz="6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</a:t>
            </a:r>
            <a:r>
              <a:rPr lang="en-US" sz="6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504950" y="5389189"/>
            <a:ext cx="718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16661499" y="7967028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/>
          <p:nvPr/>
        </p:nvSpPr>
        <p:spPr>
          <a:xfrm>
            <a:off x="-993157" y="-1059466"/>
            <a:ext cx="2717151" cy="3241721"/>
          </a:xfrm>
          <a:custGeom>
            <a:rect b="b" l="l" r="r" t="t"/>
            <a:pathLst>
              <a:path extrusionOk="0" h="3241721" w="2717151">
                <a:moveTo>
                  <a:pt x="0" y="0"/>
                </a:moveTo>
                <a:lnTo>
                  <a:pt x="2717151" y="0"/>
                </a:lnTo>
                <a:lnTo>
                  <a:pt x="2717151" y="3241720"/>
                </a:lnTo>
                <a:lnTo>
                  <a:pt x="0" y="3241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4"/>
          <p:cNvSpPr/>
          <p:nvPr/>
        </p:nvSpPr>
        <p:spPr>
          <a:xfrm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4"/>
          <p:cNvSpPr/>
          <p:nvPr/>
        </p:nvSpPr>
        <p:spPr>
          <a:xfrm rot="5523116">
            <a:off x="17765067" y="4327933"/>
            <a:ext cx="3385119" cy="4278191"/>
          </a:xfrm>
          <a:custGeom>
            <a:rect b="b" l="l" r="r" t="t"/>
            <a:pathLst>
              <a:path extrusionOk="0" h="4278191" w="3385119">
                <a:moveTo>
                  <a:pt x="0" y="0"/>
                </a:moveTo>
                <a:lnTo>
                  <a:pt x="3385119" y="0"/>
                </a:lnTo>
                <a:lnTo>
                  <a:pt x="3385119" y="4278191"/>
                </a:lnTo>
                <a:lnTo>
                  <a:pt x="0" y="427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4"/>
          <p:cNvSpPr/>
          <p:nvPr/>
        </p:nvSpPr>
        <p:spPr>
          <a:xfrm rot="10800000">
            <a:off x="13425687" y="9507782"/>
            <a:ext cx="3235812" cy="2612009"/>
          </a:xfrm>
          <a:custGeom>
            <a:rect b="b" l="l" r="r" t="t"/>
            <a:pathLst>
              <a:path extrusionOk="0" h="2612009" w="3235812">
                <a:moveTo>
                  <a:pt x="0" y="0"/>
                </a:moveTo>
                <a:lnTo>
                  <a:pt x="3235812" y="0"/>
                </a:lnTo>
                <a:lnTo>
                  <a:pt x="3235812" y="2612010"/>
                </a:lnTo>
                <a:lnTo>
                  <a:pt x="0" y="261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0" name="Google Shape;140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48700" y="2542213"/>
            <a:ext cx="4610650" cy="59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661100" y="3028800"/>
            <a:ext cx="685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¿Qu</a:t>
            </a:r>
            <a:r>
              <a:rPr lang="en-US" sz="4500">
                <a:solidFill>
                  <a:srgbClr val="FFFFFF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-US" sz="4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un Sistema L?</a:t>
            </a:r>
            <a:endParaRPr sz="45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637600" y="4210475"/>
            <a:ext cx="1252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sistemas de 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Lindenmayer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 sistemas L son 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gramáticas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formales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principalmente usadas para modelar el crecimiento de las plantas.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Fueron introducidos y desarrollados por el 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biólogo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Aristid 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Lindenmayer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1968.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2694475" y="8656425"/>
            <a:ext cx="350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Aristid Lindenmayer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2250" y="6623650"/>
            <a:ext cx="98085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17259300" y="7836982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5"/>
          <p:cNvSpPr/>
          <p:nvPr/>
        </p:nvSpPr>
        <p:spPr>
          <a:xfrm>
            <a:off x="-1265050" y="-1383851"/>
            <a:ext cx="2989045" cy="3566105"/>
          </a:xfrm>
          <a:custGeom>
            <a:rect b="b" l="l" r="r" t="t"/>
            <a:pathLst>
              <a:path extrusionOk="0" h="3566105" w="2989045">
                <a:moveTo>
                  <a:pt x="0" y="0"/>
                </a:moveTo>
                <a:lnTo>
                  <a:pt x="2989044" y="0"/>
                </a:lnTo>
                <a:lnTo>
                  <a:pt x="2989044" y="3566105"/>
                </a:lnTo>
                <a:lnTo>
                  <a:pt x="0" y="3566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5"/>
          <p:cNvSpPr/>
          <p:nvPr/>
        </p:nvSpPr>
        <p:spPr>
          <a:xfrm rot="-230875"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5"/>
          <p:cNvSpPr/>
          <p:nvPr/>
        </p:nvSpPr>
        <p:spPr>
          <a:xfrm rot="10800000">
            <a:off x="14427867" y="9501561"/>
            <a:ext cx="2831433" cy="2285587"/>
          </a:xfrm>
          <a:custGeom>
            <a:rect b="b" l="l" r="r" t="t"/>
            <a:pathLst>
              <a:path extrusionOk="0" h="2285587" w="2831433">
                <a:moveTo>
                  <a:pt x="0" y="0"/>
                </a:moveTo>
                <a:lnTo>
                  <a:pt x="2831433" y="0"/>
                </a:lnTo>
                <a:lnTo>
                  <a:pt x="2831433" y="2285587"/>
                </a:lnTo>
                <a:lnTo>
                  <a:pt x="0" y="2285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5"/>
          <p:cNvSpPr txBox="1"/>
          <p:nvPr/>
        </p:nvSpPr>
        <p:spPr>
          <a:xfrm>
            <a:off x="1463993" y="1300400"/>
            <a:ext cx="715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447950" y="3096395"/>
            <a:ext cx="71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135250" y="4122550"/>
            <a:ext cx="15310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 toda 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gramática</a:t>
            </a: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est</a:t>
            </a: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compuesta por: 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Alfabeto (conjunto finito de 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símbolos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Reglas de 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producción (reglas que van reemplazando símbolos por cadenas de símbolos)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Axioma (cadena inicial)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222250" y="3004000"/>
            <a:ext cx="1252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Composici</a:t>
            </a:r>
            <a:r>
              <a:rPr lang="en-US" sz="4000">
                <a:solidFill>
                  <a:srgbClr val="38761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ó</a:t>
            </a:r>
            <a:r>
              <a:rPr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5728c9615_0_13"/>
          <p:cNvSpPr/>
          <p:nvPr/>
        </p:nvSpPr>
        <p:spPr>
          <a:xfrm>
            <a:off x="17259300" y="7836982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g355728c9615_0_13"/>
          <p:cNvSpPr/>
          <p:nvPr/>
        </p:nvSpPr>
        <p:spPr>
          <a:xfrm>
            <a:off x="-1265050" y="-1383851"/>
            <a:ext cx="2989045" cy="3566105"/>
          </a:xfrm>
          <a:custGeom>
            <a:rect b="b" l="l" r="r" t="t"/>
            <a:pathLst>
              <a:path extrusionOk="0" h="3566105" w="2989045">
                <a:moveTo>
                  <a:pt x="0" y="0"/>
                </a:moveTo>
                <a:lnTo>
                  <a:pt x="2989044" y="0"/>
                </a:lnTo>
                <a:lnTo>
                  <a:pt x="2989044" y="3566105"/>
                </a:lnTo>
                <a:lnTo>
                  <a:pt x="0" y="3566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g355728c9615_0_13"/>
          <p:cNvSpPr/>
          <p:nvPr/>
        </p:nvSpPr>
        <p:spPr>
          <a:xfrm rot="-232275">
            <a:off x="1724432" y="-1643690"/>
            <a:ext cx="3025432" cy="2442187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g355728c9615_0_13"/>
          <p:cNvSpPr/>
          <p:nvPr/>
        </p:nvSpPr>
        <p:spPr>
          <a:xfrm rot="10800000">
            <a:off x="14427867" y="9501561"/>
            <a:ext cx="2831433" cy="2285587"/>
          </a:xfrm>
          <a:custGeom>
            <a:rect b="b" l="l" r="r" t="t"/>
            <a:pathLst>
              <a:path extrusionOk="0" h="2285587" w="2831433">
                <a:moveTo>
                  <a:pt x="0" y="0"/>
                </a:moveTo>
                <a:lnTo>
                  <a:pt x="2831433" y="0"/>
                </a:lnTo>
                <a:lnTo>
                  <a:pt x="2831433" y="2285587"/>
                </a:lnTo>
                <a:lnTo>
                  <a:pt x="0" y="2285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g355728c9615_0_13"/>
          <p:cNvSpPr txBox="1"/>
          <p:nvPr/>
        </p:nvSpPr>
        <p:spPr>
          <a:xfrm>
            <a:off x="1463993" y="1300400"/>
            <a:ext cx="715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355728c9615_0_13"/>
          <p:cNvSpPr txBox="1"/>
          <p:nvPr/>
        </p:nvSpPr>
        <p:spPr>
          <a:xfrm>
            <a:off x="1447950" y="3096395"/>
            <a:ext cx="71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355728c9615_0_13"/>
          <p:cNvSpPr txBox="1"/>
          <p:nvPr/>
        </p:nvSpPr>
        <p:spPr>
          <a:xfrm>
            <a:off x="1222250" y="4880350"/>
            <a:ext cx="1531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355728c9615_0_13"/>
          <p:cNvSpPr txBox="1"/>
          <p:nvPr/>
        </p:nvSpPr>
        <p:spPr>
          <a:xfrm>
            <a:off x="874300" y="2703450"/>
            <a:ext cx="699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Diferencias con otras </a:t>
            </a:r>
            <a:r>
              <a:rPr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gramáticas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355728c9615_0_13" title="Captura de pantalla 2025-05-06 17231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4300" y="769900"/>
            <a:ext cx="5915550" cy="59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55728c9615_0_13"/>
          <p:cNvSpPr txBox="1"/>
          <p:nvPr/>
        </p:nvSpPr>
        <p:spPr>
          <a:xfrm>
            <a:off x="874300" y="3821375"/>
            <a:ext cx="10504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diferencia de las 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gramáticas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Chomsky, las cuales aplican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 producciones secuencialmente, en los Sistemas-L, se aplican en paralelo y 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además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reemplazan 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simultáneamente</a:t>
            </a:r>
            <a:r>
              <a:rPr lang="en-US" sz="32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todas las letras de una palabra.</a:t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g355728c9615_0_13"/>
          <p:cNvSpPr txBox="1"/>
          <p:nvPr/>
        </p:nvSpPr>
        <p:spPr>
          <a:xfrm>
            <a:off x="11204800" y="6850250"/>
            <a:ext cx="578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 : Sistemas-L libres de contexto</a:t>
            </a:r>
            <a:endParaRPr sz="3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g355728c9615_0_13"/>
          <p:cNvSpPr txBox="1"/>
          <p:nvPr/>
        </p:nvSpPr>
        <p:spPr>
          <a:xfrm>
            <a:off x="11289300" y="7496750"/>
            <a:ext cx="699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: Sistemas-L sensibles al contexto</a:t>
            </a:r>
            <a:endParaRPr sz="3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CF9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5728c9615_0_52"/>
          <p:cNvSpPr/>
          <p:nvPr/>
        </p:nvSpPr>
        <p:spPr>
          <a:xfrm>
            <a:off x="17259300" y="7836982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g355728c9615_0_52"/>
          <p:cNvSpPr/>
          <p:nvPr/>
        </p:nvSpPr>
        <p:spPr>
          <a:xfrm>
            <a:off x="-1265050" y="-1383851"/>
            <a:ext cx="2989045" cy="3566105"/>
          </a:xfrm>
          <a:custGeom>
            <a:rect b="b" l="l" r="r" t="t"/>
            <a:pathLst>
              <a:path extrusionOk="0" h="3566105" w="2989045">
                <a:moveTo>
                  <a:pt x="0" y="0"/>
                </a:moveTo>
                <a:lnTo>
                  <a:pt x="2989044" y="0"/>
                </a:lnTo>
                <a:lnTo>
                  <a:pt x="2989044" y="3566105"/>
                </a:lnTo>
                <a:lnTo>
                  <a:pt x="0" y="3566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g355728c9615_0_52"/>
          <p:cNvSpPr/>
          <p:nvPr/>
        </p:nvSpPr>
        <p:spPr>
          <a:xfrm rot="-232275">
            <a:off x="1724432" y="-1643690"/>
            <a:ext cx="3025432" cy="2442187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g355728c9615_0_52"/>
          <p:cNvSpPr/>
          <p:nvPr/>
        </p:nvSpPr>
        <p:spPr>
          <a:xfrm rot="10800000">
            <a:off x="14427867" y="9501561"/>
            <a:ext cx="2831433" cy="2285587"/>
          </a:xfrm>
          <a:custGeom>
            <a:rect b="b" l="l" r="r" t="t"/>
            <a:pathLst>
              <a:path extrusionOk="0" h="2285587" w="2831433">
                <a:moveTo>
                  <a:pt x="0" y="0"/>
                </a:moveTo>
                <a:lnTo>
                  <a:pt x="2831433" y="0"/>
                </a:lnTo>
                <a:lnTo>
                  <a:pt x="2831433" y="2285587"/>
                </a:lnTo>
                <a:lnTo>
                  <a:pt x="0" y="2285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g355728c9615_0_52"/>
          <p:cNvSpPr txBox="1"/>
          <p:nvPr/>
        </p:nvSpPr>
        <p:spPr>
          <a:xfrm>
            <a:off x="1463993" y="1300400"/>
            <a:ext cx="71514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89A16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g355728c9615_0_52"/>
          <p:cNvSpPr txBox="1"/>
          <p:nvPr/>
        </p:nvSpPr>
        <p:spPr>
          <a:xfrm>
            <a:off x="1447950" y="2581295"/>
            <a:ext cx="71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Ejemplos:</a:t>
            </a:r>
            <a:endParaRPr sz="40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355728c9615_0_52"/>
          <p:cNvSpPr txBox="1"/>
          <p:nvPr/>
        </p:nvSpPr>
        <p:spPr>
          <a:xfrm>
            <a:off x="1222250" y="4880350"/>
            <a:ext cx="1531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g355728c9615_0_52" title="Captura de pantalla 2025-05-06 2143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775" y="5685050"/>
            <a:ext cx="4719400" cy="41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5728c9615_0_52" title="Captura de pantalla 2025-05-06 21431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4450" y="5337050"/>
            <a:ext cx="4987300" cy="34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55728c9615_0_52"/>
          <p:cNvSpPr txBox="1"/>
          <p:nvPr/>
        </p:nvSpPr>
        <p:spPr>
          <a:xfrm>
            <a:off x="591550" y="9798400"/>
            <a:ext cx="64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DOL (Determinista y Libre de Contexto)</a:t>
            </a:r>
            <a:endParaRPr sz="24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355728c9615_0_52"/>
          <p:cNvSpPr txBox="1"/>
          <p:nvPr/>
        </p:nvSpPr>
        <p:spPr>
          <a:xfrm>
            <a:off x="145600" y="4870975"/>
            <a:ext cx="732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 el alfabeto {a,b} y las reglas de </a:t>
            </a: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producción {b-&gt;a,a-&gt;ab}</a:t>
            </a:r>
            <a:r>
              <a:rPr lang="en-US" sz="250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500">
              <a:solidFill>
                <a:srgbClr val="274E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355728c9615_0_52" title="Captura de pantalla 2025-05-06 21573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8550" y="3429000"/>
            <a:ext cx="3395475" cy="16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55728c9615_0_52"/>
          <p:cNvSpPr txBox="1"/>
          <p:nvPr/>
        </p:nvSpPr>
        <p:spPr>
          <a:xfrm>
            <a:off x="7986025" y="8900575"/>
            <a:ext cx="10021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Desarrollo de un filamento (Anabaena catenula) simulado utilizando un Sistema DOL</a:t>
            </a:r>
            <a:endParaRPr sz="25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g355728c9615_0_52"/>
          <p:cNvSpPr txBox="1"/>
          <p:nvPr/>
        </p:nvSpPr>
        <p:spPr>
          <a:xfrm>
            <a:off x="8615400" y="1497375"/>
            <a:ext cx="899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</a:t>
            </a:r>
            <a:r>
              <a:rPr b="1"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representan estados del ciclo celular </a:t>
            </a:r>
            <a:endParaRPr sz="2500">
              <a:solidFill>
                <a:srgbClr val="38761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 </a:t>
            </a: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5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representan la polaridad celular,  especificando el lado izquierdo o derecho donde se generarán nuevas células hijas.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/>
          <p:nvPr/>
        </p:nvSpPr>
        <p:spPr>
          <a:xfrm>
            <a:off x="16661499" y="7967028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6"/>
          <p:cNvSpPr/>
          <p:nvPr/>
        </p:nvSpPr>
        <p:spPr>
          <a:xfrm>
            <a:off x="-993157" y="-1059466"/>
            <a:ext cx="2717151" cy="3241721"/>
          </a:xfrm>
          <a:custGeom>
            <a:rect b="b" l="l" r="r" t="t"/>
            <a:pathLst>
              <a:path extrusionOk="0" h="3241721" w="2717151">
                <a:moveTo>
                  <a:pt x="0" y="0"/>
                </a:moveTo>
                <a:lnTo>
                  <a:pt x="2717151" y="0"/>
                </a:lnTo>
                <a:lnTo>
                  <a:pt x="2717151" y="3241720"/>
                </a:lnTo>
                <a:lnTo>
                  <a:pt x="0" y="3241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6"/>
          <p:cNvSpPr/>
          <p:nvPr/>
        </p:nvSpPr>
        <p:spPr>
          <a:xfrm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6"/>
          <p:cNvSpPr/>
          <p:nvPr/>
        </p:nvSpPr>
        <p:spPr>
          <a:xfrm rot="5523116">
            <a:off x="17765067" y="4327933"/>
            <a:ext cx="3385119" cy="4278191"/>
          </a:xfrm>
          <a:custGeom>
            <a:rect b="b" l="l" r="r" t="t"/>
            <a:pathLst>
              <a:path extrusionOk="0" h="4278191" w="3385119">
                <a:moveTo>
                  <a:pt x="0" y="0"/>
                </a:moveTo>
                <a:lnTo>
                  <a:pt x="3385119" y="0"/>
                </a:lnTo>
                <a:lnTo>
                  <a:pt x="3385119" y="4278191"/>
                </a:lnTo>
                <a:lnTo>
                  <a:pt x="0" y="427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6"/>
          <p:cNvSpPr/>
          <p:nvPr/>
        </p:nvSpPr>
        <p:spPr>
          <a:xfrm rot="10800000">
            <a:off x="13425687" y="9507782"/>
            <a:ext cx="3235812" cy="2612009"/>
          </a:xfrm>
          <a:custGeom>
            <a:rect b="b" l="l" r="r" t="t"/>
            <a:pathLst>
              <a:path extrusionOk="0" h="2612009" w="3235812">
                <a:moveTo>
                  <a:pt x="0" y="0"/>
                </a:moveTo>
                <a:lnTo>
                  <a:pt x="3235812" y="0"/>
                </a:lnTo>
                <a:lnTo>
                  <a:pt x="3235812" y="2612010"/>
                </a:lnTo>
                <a:lnTo>
                  <a:pt x="0" y="261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6"/>
          <p:cNvSpPr txBox="1"/>
          <p:nvPr/>
        </p:nvSpPr>
        <p:spPr>
          <a:xfrm>
            <a:off x="1723996" y="1265368"/>
            <a:ext cx="699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 txBox="1"/>
          <p:nvPr/>
        </p:nvSpPr>
        <p:spPr>
          <a:xfrm>
            <a:off x="1174428" y="2376350"/>
            <a:ext cx="13336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CF9"/>
                </a:solidFill>
              </a:rPr>
              <a:t>¿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Porqu</a:t>
            </a:r>
            <a:r>
              <a:rPr lang="en-US" sz="4500">
                <a:solidFill>
                  <a:schemeClr val="lt1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son utilizados en 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Computación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Gráfica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?</a:t>
            </a:r>
            <a:endParaRPr sz="50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6" title="Captura de pantalla 2025-05-06 22092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625" y="3840775"/>
            <a:ext cx="9160276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"/>
          <p:cNvSpPr txBox="1"/>
          <p:nvPr/>
        </p:nvSpPr>
        <p:spPr>
          <a:xfrm>
            <a:off x="1174425" y="799650"/>
            <a:ext cx="12527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6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6" title="Vídeo sin título ‐ Hecho con Clipchamp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52550" y="3840775"/>
            <a:ext cx="7280074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5728c9615_0_89"/>
          <p:cNvSpPr/>
          <p:nvPr/>
        </p:nvSpPr>
        <p:spPr>
          <a:xfrm>
            <a:off x="16661499" y="7967028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g355728c9615_0_89"/>
          <p:cNvSpPr/>
          <p:nvPr/>
        </p:nvSpPr>
        <p:spPr>
          <a:xfrm>
            <a:off x="-993157" y="-1059466"/>
            <a:ext cx="2717151" cy="3241721"/>
          </a:xfrm>
          <a:custGeom>
            <a:rect b="b" l="l" r="r" t="t"/>
            <a:pathLst>
              <a:path extrusionOk="0" h="3241721" w="2717151">
                <a:moveTo>
                  <a:pt x="0" y="0"/>
                </a:moveTo>
                <a:lnTo>
                  <a:pt x="2717151" y="0"/>
                </a:lnTo>
                <a:lnTo>
                  <a:pt x="2717151" y="3241720"/>
                </a:lnTo>
                <a:lnTo>
                  <a:pt x="0" y="3241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g355728c9615_0_89"/>
          <p:cNvSpPr/>
          <p:nvPr/>
        </p:nvSpPr>
        <p:spPr>
          <a:xfrm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g355728c9615_0_89"/>
          <p:cNvSpPr/>
          <p:nvPr/>
        </p:nvSpPr>
        <p:spPr>
          <a:xfrm rot="5520272">
            <a:off x="17764022" y="4329431"/>
            <a:ext cx="3387192" cy="4280811"/>
          </a:xfrm>
          <a:custGeom>
            <a:rect b="b" l="l" r="r" t="t"/>
            <a:pathLst>
              <a:path extrusionOk="0" h="4278191" w="3385119">
                <a:moveTo>
                  <a:pt x="0" y="0"/>
                </a:moveTo>
                <a:lnTo>
                  <a:pt x="3385119" y="0"/>
                </a:lnTo>
                <a:lnTo>
                  <a:pt x="3385119" y="4278191"/>
                </a:lnTo>
                <a:lnTo>
                  <a:pt x="0" y="427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g355728c9615_0_89"/>
          <p:cNvSpPr/>
          <p:nvPr/>
        </p:nvSpPr>
        <p:spPr>
          <a:xfrm rot="10800000">
            <a:off x="13425687" y="9507782"/>
            <a:ext cx="3235812" cy="2612009"/>
          </a:xfrm>
          <a:custGeom>
            <a:rect b="b" l="l" r="r" t="t"/>
            <a:pathLst>
              <a:path extrusionOk="0" h="2612009" w="3235812">
                <a:moveTo>
                  <a:pt x="0" y="0"/>
                </a:moveTo>
                <a:lnTo>
                  <a:pt x="3235812" y="0"/>
                </a:lnTo>
                <a:lnTo>
                  <a:pt x="3235812" y="2612010"/>
                </a:lnTo>
                <a:lnTo>
                  <a:pt x="0" y="261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g355728c9615_0_89"/>
          <p:cNvSpPr txBox="1"/>
          <p:nvPr/>
        </p:nvSpPr>
        <p:spPr>
          <a:xfrm>
            <a:off x="1723996" y="1265368"/>
            <a:ext cx="699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55728c9615_0_89"/>
          <p:cNvSpPr txBox="1"/>
          <p:nvPr/>
        </p:nvSpPr>
        <p:spPr>
          <a:xfrm>
            <a:off x="1174428" y="2376350"/>
            <a:ext cx="13336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¿Porqu</a:t>
            </a:r>
            <a:r>
              <a:rPr lang="en-US" sz="5000">
                <a:solidFill>
                  <a:srgbClr val="FFFFFF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é</a:t>
            </a:r>
            <a:r>
              <a:rPr lang="en-US" sz="50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 utilizados en Computación Gráfica ?</a:t>
            </a:r>
            <a:endParaRPr sz="50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355728c9615_0_89"/>
          <p:cNvSpPr txBox="1"/>
          <p:nvPr/>
        </p:nvSpPr>
        <p:spPr>
          <a:xfrm>
            <a:off x="1174425" y="799650"/>
            <a:ext cx="12527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6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355728c9615_0_89"/>
          <p:cNvSpPr txBox="1"/>
          <p:nvPr/>
        </p:nvSpPr>
        <p:spPr>
          <a:xfrm>
            <a:off x="1287525" y="3775525"/>
            <a:ext cx="1359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 de gran utilidad para generar 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algorítmicamente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vegetación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escenas de videojuegos, emulando con esta herramienta, el comportamiento real de las plantas y 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árboles</a:t>
            </a:r>
            <a:r>
              <a:rPr lang="en-US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4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355728c9615_0_89" title="Captura de pantalla 2025-05-06 2210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525" y="6041550"/>
            <a:ext cx="5415325" cy="32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55728c9615_0_89"/>
          <p:cNvSpPr txBox="1"/>
          <p:nvPr/>
        </p:nvSpPr>
        <p:spPr>
          <a:xfrm>
            <a:off x="7050825" y="6131275"/>
            <a:ext cx="622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Árbol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hecho en Unity con  TreeGen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55728c9615_0_89"/>
          <p:cNvSpPr txBox="1"/>
          <p:nvPr/>
        </p:nvSpPr>
        <p:spPr>
          <a:xfrm>
            <a:off x="1265750" y="9283275"/>
            <a:ext cx="1252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TreeGen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generador de árboles procedurales que permite crear árboles realistas mediante reglas definidas por sistemas L.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B78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5728c9615_0_113"/>
          <p:cNvSpPr/>
          <p:nvPr/>
        </p:nvSpPr>
        <p:spPr>
          <a:xfrm>
            <a:off x="16661499" y="7967028"/>
            <a:ext cx="2610878" cy="3081509"/>
          </a:xfrm>
          <a:custGeom>
            <a:rect b="b" l="l" r="r" t="t"/>
            <a:pathLst>
              <a:path extrusionOk="0" h="3081509" w="2610878">
                <a:moveTo>
                  <a:pt x="0" y="0"/>
                </a:moveTo>
                <a:lnTo>
                  <a:pt x="2610878" y="0"/>
                </a:lnTo>
                <a:lnTo>
                  <a:pt x="2610878" y="3081509"/>
                </a:lnTo>
                <a:lnTo>
                  <a:pt x="0" y="3081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55728c9615_0_113"/>
          <p:cNvSpPr/>
          <p:nvPr/>
        </p:nvSpPr>
        <p:spPr>
          <a:xfrm>
            <a:off x="-993157" y="-1059466"/>
            <a:ext cx="2717151" cy="3241721"/>
          </a:xfrm>
          <a:custGeom>
            <a:rect b="b" l="l" r="r" t="t"/>
            <a:pathLst>
              <a:path extrusionOk="0" h="3241721" w="2717151">
                <a:moveTo>
                  <a:pt x="0" y="0"/>
                </a:moveTo>
                <a:lnTo>
                  <a:pt x="2717151" y="0"/>
                </a:lnTo>
                <a:lnTo>
                  <a:pt x="2717151" y="3241720"/>
                </a:lnTo>
                <a:lnTo>
                  <a:pt x="0" y="3241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355728c9615_0_113"/>
          <p:cNvSpPr/>
          <p:nvPr/>
        </p:nvSpPr>
        <p:spPr>
          <a:xfrm>
            <a:off x="1723994" y="-1643065"/>
            <a:ext cx="3026094" cy="2442721"/>
          </a:xfrm>
          <a:custGeom>
            <a:rect b="b" l="l" r="r" t="t"/>
            <a:pathLst>
              <a:path extrusionOk="0" h="2442721" w="3026094">
                <a:moveTo>
                  <a:pt x="0" y="0"/>
                </a:moveTo>
                <a:lnTo>
                  <a:pt x="3026094" y="0"/>
                </a:lnTo>
                <a:lnTo>
                  <a:pt x="3026094" y="2442721"/>
                </a:lnTo>
                <a:lnTo>
                  <a:pt x="0" y="2442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g355728c9615_0_113"/>
          <p:cNvSpPr/>
          <p:nvPr/>
        </p:nvSpPr>
        <p:spPr>
          <a:xfrm rot="5520272">
            <a:off x="17764022" y="4329431"/>
            <a:ext cx="3387192" cy="4280811"/>
          </a:xfrm>
          <a:custGeom>
            <a:rect b="b" l="l" r="r" t="t"/>
            <a:pathLst>
              <a:path extrusionOk="0" h="4278191" w="3385119">
                <a:moveTo>
                  <a:pt x="0" y="0"/>
                </a:moveTo>
                <a:lnTo>
                  <a:pt x="3385119" y="0"/>
                </a:lnTo>
                <a:lnTo>
                  <a:pt x="3385119" y="4278191"/>
                </a:lnTo>
                <a:lnTo>
                  <a:pt x="0" y="427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g355728c9615_0_113"/>
          <p:cNvSpPr/>
          <p:nvPr/>
        </p:nvSpPr>
        <p:spPr>
          <a:xfrm rot="10800000">
            <a:off x="13425687" y="9507782"/>
            <a:ext cx="3235812" cy="2612009"/>
          </a:xfrm>
          <a:custGeom>
            <a:rect b="b" l="l" r="r" t="t"/>
            <a:pathLst>
              <a:path extrusionOk="0" h="2612009" w="3235812">
                <a:moveTo>
                  <a:pt x="0" y="0"/>
                </a:moveTo>
                <a:lnTo>
                  <a:pt x="3235812" y="0"/>
                </a:lnTo>
                <a:lnTo>
                  <a:pt x="3235812" y="2612010"/>
                </a:lnTo>
                <a:lnTo>
                  <a:pt x="0" y="2612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g355728c9615_0_113"/>
          <p:cNvSpPr txBox="1"/>
          <p:nvPr/>
        </p:nvSpPr>
        <p:spPr>
          <a:xfrm>
            <a:off x="1723996" y="1265368"/>
            <a:ext cx="699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55728c9615_0_113"/>
          <p:cNvSpPr txBox="1"/>
          <p:nvPr/>
        </p:nvSpPr>
        <p:spPr>
          <a:xfrm>
            <a:off x="1174428" y="2376350"/>
            <a:ext cx="13336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</a:t>
            </a:r>
            <a:r>
              <a:rPr lang="en-US" sz="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ómo </a:t>
            </a:r>
            <a:r>
              <a:rPr lang="en-US" sz="5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 utilizados en Computación Gráfica ?</a:t>
            </a:r>
            <a:endParaRPr sz="50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g355728c9615_0_113"/>
          <p:cNvSpPr txBox="1"/>
          <p:nvPr/>
        </p:nvSpPr>
        <p:spPr>
          <a:xfrm>
            <a:off x="1174425" y="799650"/>
            <a:ext cx="12527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endParaRPr sz="6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g355728c9615_0_113"/>
          <p:cNvSpPr txBox="1"/>
          <p:nvPr/>
        </p:nvSpPr>
        <p:spPr>
          <a:xfrm>
            <a:off x="1287475" y="3537250"/>
            <a:ext cx="12527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Mediante los </a:t>
            </a:r>
            <a:r>
              <a:rPr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gráficos tortuga: 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55728c9615_0_113"/>
          <p:cNvSpPr txBox="1"/>
          <p:nvPr/>
        </p:nvSpPr>
        <p:spPr>
          <a:xfrm>
            <a:off x="1287475" y="6513463"/>
            <a:ext cx="12527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F: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avanza un paso de longitud d, dibujando el segmento entre (x,y,</a:t>
            </a:r>
            <a:r>
              <a:rPr lang="en-US" sz="2500">
                <a:solidFill>
                  <a:schemeClr val="lt1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2500">
                <a:solidFill>
                  <a:schemeClr val="lt1"/>
                </a:solidFill>
                <a:highlight>
                  <a:srgbClr val="6AA84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 (x’,y’,</a:t>
            </a:r>
            <a:r>
              <a:rPr lang="en-US" sz="2500">
                <a:solidFill>
                  <a:schemeClr val="lt1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2500">
                <a:solidFill>
                  <a:schemeClr val="lt1"/>
                </a:solidFill>
                <a:highlight>
                  <a:srgbClr val="6AA84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: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avanza un paso de longitud d, pero sin dibujar el segmento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+: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gira a la izquierda un ángulo 𝛅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mes New Roman"/>
              <a:buChar char="●"/>
            </a:pPr>
            <a:r>
              <a:rPr b="1"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-: </a:t>
            </a: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gira a la derecha un ángulo 𝛅</a:t>
            </a:r>
            <a:endParaRPr sz="2500">
              <a:solidFill>
                <a:schemeClr val="lt1"/>
              </a:solidFill>
              <a:highlight>
                <a:srgbClr val="93C47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355728c9615_0_113"/>
          <p:cNvSpPr txBox="1"/>
          <p:nvPr/>
        </p:nvSpPr>
        <p:spPr>
          <a:xfrm>
            <a:off x="1287475" y="4041425"/>
            <a:ext cx="9975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Sean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 la posici</a:t>
            </a:r>
            <a:r>
              <a:rPr lang="en-US" sz="30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de la tortuga y sea </a:t>
            </a:r>
            <a:r>
              <a:rPr lang="en-US" sz="3000">
                <a:solidFill>
                  <a:schemeClr val="lt1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α </a:t>
            </a: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 ángulo que se interpreta como la dirección donde la tortuga mira.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una longitud o tamaño de paso (d), se tienen los siguientes símbolos: 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355728c9615_0_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82700" y="3340000"/>
            <a:ext cx="5478799" cy="29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55728c9615_0_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44974" y="6513475"/>
            <a:ext cx="3741500" cy="2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55728c9615_0_113"/>
          <p:cNvSpPr txBox="1"/>
          <p:nvPr/>
        </p:nvSpPr>
        <p:spPr>
          <a:xfrm>
            <a:off x="1368125" y="8496300"/>
            <a:ext cx="997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Además</a:t>
            </a:r>
            <a:r>
              <a:rPr lang="en-US" sz="2500">
                <a:solidFill>
                  <a:srgbClr val="FFFCF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 debe incluir la cantidad de iteraciones (n) )</a:t>
            </a:r>
            <a:endParaRPr sz="2500">
              <a:solidFill>
                <a:srgbClr val="FFFCF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